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7" r:id="rId11"/>
    <p:sldId id="268" r:id="rId12"/>
    <p:sldId id="269" r:id="rId13"/>
    <p:sldId id="265" r:id="rId14"/>
    <p:sldId id="266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Noto Sans" panose="020B0604020202020204" charset="0"/>
      <p:regular r:id="rId20"/>
    </p:embeddedFont>
    <p:embeddedFont>
      <p:font typeface="Noto Sans Bold" panose="020B0604020202020204" charset="0"/>
      <p:regular r:id="rId21"/>
    </p:embeddedFont>
    <p:embeddedFont>
      <p:font typeface="PT Serif Italics" panose="020B0604020202020204" charset="0"/>
      <p:regular r:id="rId22"/>
    </p:embeddedFont>
    <p:embeddedFont>
      <p:font typeface="Open Sauce" panose="020B0604020202020204" charset="0"/>
      <p:regular r:id="rId23"/>
    </p:embeddedFont>
    <p:embeddedFont>
      <p:font typeface="Archivo Black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48" y="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www.spaceflightnewsapi.net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14828" y="0"/>
            <a:ext cx="11323471" cy="10287000"/>
          </a:xfrm>
          <a:custGeom>
            <a:avLst/>
            <a:gdLst/>
            <a:ahLst/>
            <a:cxnLst/>
            <a:rect l="l" t="t" r="r" b="b"/>
            <a:pathLst>
              <a:path w="11323471" h="10287000">
                <a:moveTo>
                  <a:pt x="0" y="0"/>
                </a:moveTo>
                <a:lnTo>
                  <a:pt x="11323471" y="0"/>
                </a:lnTo>
                <a:lnTo>
                  <a:pt x="11323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702" r="-6658" b="-870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63025" y="5988797"/>
            <a:ext cx="6420159" cy="3402684"/>
          </a:xfrm>
          <a:custGeom>
            <a:avLst/>
            <a:gdLst/>
            <a:ahLst/>
            <a:cxnLst/>
            <a:rect l="l" t="t" r="r" b="b"/>
            <a:pathLst>
              <a:path w="6420159" h="3402684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73955" y="-117437"/>
            <a:ext cx="9081053" cy="10533768"/>
          </a:xfrm>
          <a:custGeom>
            <a:avLst/>
            <a:gdLst/>
            <a:ahLst/>
            <a:cxnLst/>
            <a:rect l="l" t="t" r="r" b="b"/>
            <a:pathLst>
              <a:path w="9081053" h="10533768">
                <a:moveTo>
                  <a:pt x="0" y="0"/>
                </a:moveTo>
                <a:lnTo>
                  <a:pt x="9081053" y="0"/>
                </a:lnTo>
                <a:lnTo>
                  <a:pt x="9081053" y="10533767"/>
                </a:lnTo>
                <a:lnTo>
                  <a:pt x="0" y="10533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997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5493185"/>
            <a:ext cx="3086100" cy="160614"/>
            <a:chOff x="0" y="0"/>
            <a:chExt cx="812800" cy="423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2302"/>
            </a:xfrm>
            <a:custGeom>
              <a:avLst/>
              <a:gdLst/>
              <a:ahLst/>
              <a:cxnLst/>
              <a:rect l="l" t="t" r="r" b="b"/>
              <a:pathLst>
                <a:path w="812800" h="42302">
                  <a:moveTo>
                    <a:pt x="0" y="0"/>
                  </a:moveTo>
                  <a:lnTo>
                    <a:pt x="812800" y="0"/>
                  </a:lnTo>
                  <a:lnTo>
                    <a:pt x="812800" y="42302"/>
                  </a:lnTo>
                  <a:lnTo>
                    <a:pt x="0" y="42302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1210" y="8751556"/>
            <a:ext cx="3791534" cy="639925"/>
            <a:chOff x="0" y="0"/>
            <a:chExt cx="5055378" cy="853233"/>
          </a:xfrm>
        </p:grpSpPr>
        <p:sp>
          <p:nvSpPr>
            <p:cNvPr id="9" name="TextBox 9"/>
            <p:cNvSpPr txBox="1"/>
            <p:nvPr/>
          </p:nvSpPr>
          <p:spPr>
            <a:xfrm>
              <a:off x="987502" y="-38100"/>
              <a:ext cx="4067876" cy="450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95"/>
                </a:lnSpc>
                <a:spcBef>
                  <a:spcPct val="0"/>
                </a:spcBef>
              </a:pPr>
              <a:r>
                <a:rPr lang="en-US" sz="2068" i="1" dirty="0">
                  <a:solidFill>
                    <a:srgbClr val="FFFFFF"/>
                  </a:solidFill>
                  <a:latin typeface="PT Serif Italics"/>
                  <a:ea typeface="PT Serif Italics"/>
                  <a:cs typeface="PT Serif Italics"/>
                  <a:sym typeface="PT Serif Italics"/>
                </a:rPr>
                <a:t>Juan Carlos Cortes Mendez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72928"/>
              <a:ext cx="780305" cy="780305"/>
            </a:xfrm>
            <a:custGeom>
              <a:avLst/>
              <a:gdLst/>
              <a:ahLst/>
              <a:cxnLst/>
              <a:rect l="l" t="t" r="r" b="b"/>
              <a:pathLst>
                <a:path w="780305" h="780305">
                  <a:moveTo>
                    <a:pt x="0" y="0"/>
                  </a:moveTo>
                  <a:lnTo>
                    <a:pt x="780305" y="0"/>
                  </a:lnTo>
                  <a:lnTo>
                    <a:pt x="780305" y="780305"/>
                  </a:lnTo>
                  <a:lnTo>
                    <a:pt x="0" y="78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481209" y="3276002"/>
            <a:ext cx="9792745" cy="6578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55"/>
              </a:lnSpc>
            </a:pPr>
            <a:r>
              <a:rPr lang="en-US" sz="4039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Presentación  </a:t>
            </a:r>
          </a:p>
          <a:p>
            <a:pPr algn="ctr">
              <a:lnSpc>
                <a:spcPts val="5655"/>
              </a:lnSpc>
            </a:pPr>
            <a:r>
              <a:rPr lang="en-US" sz="4039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Pipeline </a:t>
            </a:r>
            <a:r>
              <a:rPr lang="en-US" sz="4039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utilizando la API de Spaceflight </a:t>
            </a:r>
            <a:r>
              <a:rPr lang="en-US" sz="4039" dirty="0" smtClean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News para el </a:t>
            </a:r>
            <a:r>
              <a:rPr lang="en-US" sz="4039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Análisis de Tendencias en la Industria Espacial</a:t>
            </a:r>
          </a:p>
          <a:p>
            <a:pPr algn="ctr">
              <a:lnSpc>
                <a:spcPts val="5655"/>
              </a:lnSpc>
            </a:pPr>
            <a:endParaRPr lang="en-US" sz="4039" dirty="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>
              <a:lnSpc>
                <a:spcPts val="5655"/>
              </a:lnSpc>
            </a:pPr>
            <a:r>
              <a:rPr lang="en-US" sz="4039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Título</a:t>
            </a:r>
            <a:r>
              <a:rPr lang="en-US" sz="4039" dirty="0" smtClean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: "ETL </a:t>
            </a:r>
            <a:r>
              <a:rPr lang="en-US" sz="4039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y Análisis de Noticias en Google Cloud Platform" </a:t>
            </a:r>
          </a:p>
          <a:p>
            <a:pPr algn="l">
              <a:lnSpc>
                <a:spcPts val="5655"/>
              </a:lnSpc>
            </a:pPr>
            <a:endParaRPr lang="en-US" sz="4039" dirty="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>
              <a:lnSpc>
                <a:spcPts val="5655"/>
              </a:lnSpc>
              <a:spcBef>
                <a:spcPct val="0"/>
              </a:spcBef>
            </a:pPr>
            <a:endParaRPr lang="en-US" sz="4039" dirty="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9468" y="9220200"/>
            <a:ext cx="4751006" cy="347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5"/>
              </a:lnSpc>
              <a:spcBef>
                <a:spcPct val="0"/>
              </a:spcBef>
            </a:pPr>
            <a:r>
              <a:rPr lang="en-US" sz="2068" i="1" dirty="0">
                <a:solidFill>
                  <a:srgbClr val="FFFFFF"/>
                </a:solidFill>
                <a:latin typeface="PT Serif Italics"/>
                <a:ea typeface="PT Serif Italics"/>
                <a:cs typeface="PT Serif Italics"/>
                <a:sym typeface="PT Serif Italics"/>
              </a:rPr>
              <a:t>Colombia-Bogotá-</a:t>
            </a:r>
            <a:r>
              <a:rPr lang="en-US" sz="2068" i="1" dirty="0" err="1">
                <a:solidFill>
                  <a:srgbClr val="FFFFFF"/>
                </a:solidFill>
                <a:latin typeface="PT Serif Italics"/>
                <a:ea typeface="PT Serif Italics"/>
                <a:cs typeface="PT Serif Italics"/>
                <a:sym typeface="PT Serif Italics"/>
              </a:rPr>
              <a:t>Febrero</a:t>
            </a:r>
            <a:r>
              <a:rPr lang="en-US" sz="2068" i="1" dirty="0">
                <a:solidFill>
                  <a:srgbClr val="FFFFFF"/>
                </a:solidFill>
                <a:latin typeface="PT Serif Italics"/>
                <a:ea typeface="PT Serif Italics"/>
                <a:cs typeface="PT Serif Italics"/>
                <a:sym typeface="PT Serif Italics"/>
              </a:rPr>
              <a:t> 2025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26" y="531929"/>
            <a:ext cx="2631874" cy="169523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847" y="531929"/>
            <a:ext cx="3868072" cy="1563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7406" y="1028699"/>
            <a:ext cx="17662993" cy="9114363"/>
            <a:chOff x="0" y="0"/>
            <a:chExt cx="4259780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71851" y="2264075"/>
            <a:ext cx="5987449" cy="5987449"/>
          </a:xfrm>
          <a:custGeom>
            <a:avLst/>
            <a:gdLst/>
            <a:ahLst/>
            <a:cxnLst/>
            <a:rect l="l" t="t" r="r" b="b"/>
            <a:pathLst>
              <a:path w="5987449" h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b="-6050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5130990" y="5798284"/>
            <a:ext cx="4722948" cy="4344779"/>
          </a:xfrm>
          <a:custGeom>
            <a:avLst/>
            <a:gdLst/>
            <a:ahLst/>
            <a:cxnLst/>
            <a:rect l="l" t="t" r="r" b="b"/>
            <a:pathLst>
              <a:path w="4722948" h="4344779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703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46452"/>
            <a:ext cx="2020912" cy="3511232"/>
            <a:chOff x="0" y="0"/>
            <a:chExt cx="296125" cy="9247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01298" y="7194362"/>
            <a:ext cx="17184427" cy="2748066"/>
          </a:xfrm>
          <a:custGeom>
            <a:avLst/>
            <a:gdLst/>
            <a:ahLst/>
            <a:cxnLst/>
            <a:rect l="l" t="t" r="r" b="b"/>
            <a:pathLst>
              <a:path w="11387705" h="4459441">
                <a:moveTo>
                  <a:pt x="0" y="0"/>
                </a:moveTo>
                <a:lnTo>
                  <a:pt x="11387704" y="0"/>
                </a:lnTo>
                <a:lnTo>
                  <a:pt x="11387704" y="4459441"/>
                </a:lnTo>
                <a:lnTo>
                  <a:pt x="0" y="4459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02" r="-613" b="-2317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271851" y="6738828"/>
            <a:ext cx="5821299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2"/>
              </a:lnSpc>
              <a:spcBef>
                <a:spcPct val="0"/>
              </a:spcBef>
            </a:pPr>
            <a:r>
              <a:rPr lang="en-US" sz="2193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BATCH DATA PIPELINE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49612" y="1451031"/>
            <a:ext cx="15085988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52"/>
              </a:lnSpc>
              <a:spcBef>
                <a:spcPct val="0"/>
              </a:spcBef>
            </a:pPr>
            <a:r>
              <a:rPr lang="en-US" sz="5793" dirty="0" smtClean="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Opcion 2-</a:t>
            </a:r>
            <a:r>
              <a:rPr lang="en-US" sz="5793" dirty="0" smtClean="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Arquitectura </a:t>
            </a:r>
            <a:r>
              <a:rPr lang="en-US" sz="5793" dirty="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del </a:t>
            </a:r>
            <a:r>
              <a:rPr lang="en-US" sz="5793" dirty="0" smtClean="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Pipeline mejoras </a:t>
            </a:r>
            <a:endParaRPr lang="en-US" sz="5793" dirty="0">
              <a:solidFill>
                <a:srgbClr val="71CBE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63527" y="2134590"/>
            <a:ext cx="210790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  <a:spcBef>
                <a:spcPct val="0"/>
              </a:spcBef>
            </a:pPr>
            <a:r>
              <a:rPr lang="en-US" sz="9000" dirty="0" smtClean="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1.1</a:t>
            </a:r>
            <a:endParaRPr lang="en-US" sz="9000" dirty="0">
              <a:solidFill>
                <a:srgbClr val="0F1A38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27162" y="7398941"/>
            <a:ext cx="1245633" cy="1009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5"/>
              </a:lnSpc>
              <a:spcBef>
                <a:spcPct val="0"/>
              </a:spcBef>
            </a:pPr>
            <a:r>
              <a:rPr lang="en-US" sz="599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🚀</a:t>
            </a:r>
          </a:p>
        </p:txBody>
      </p:sp>
      <p:sp>
        <p:nvSpPr>
          <p:cNvPr id="23" name="TextBox 13"/>
          <p:cNvSpPr txBox="1"/>
          <p:nvPr/>
        </p:nvSpPr>
        <p:spPr>
          <a:xfrm>
            <a:off x="6783999" y="3122155"/>
            <a:ext cx="5821299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2"/>
              </a:lnSpc>
              <a:spcBef>
                <a:spcPct val="0"/>
              </a:spcBef>
            </a:pPr>
            <a:r>
              <a:rPr lang="es-CO" sz="2193" dirty="0" smtClean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STREAMING Y 100% SERVELESS</a:t>
            </a:r>
            <a:endParaRPr lang="en-US" sz="2193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98" y="3672635"/>
            <a:ext cx="17186702" cy="334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6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" y="964722"/>
            <a:ext cx="16631052" cy="8932556"/>
            <a:chOff x="0" y="-47625"/>
            <a:chExt cx="4259780" cy="2215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71851" y="2264075"/>
            <a:ext cx="5987449" cy="5987449"/>
          </a:xfrm>
          <a:custGeom>
            <a:avLst/>
            <a:gdLst/>
            <a:ahLst/>
            <a:cxnLst/>
            <a:rect l="l" t="t" r="r" b="b"/>
            <a:pathLst>
              <a:path w="5987449" h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232510" y="-1333500"/>
            <a:ext cx="12998868" cy="11476563"/>
            <a:chOff x="0" y="0"/>
            <a:chExt cx="6350000" cy="56063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606348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b="-6050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6016939" y="5074211"/>
            <a:ext cx="4722948" cy="4344779"/>
          </a:xfrm>
          <a:custGeom>
            <a:avLst/>
            <a:gdLst/>
            <a:ahLst/>
            <a:cxnLst/>
            <a:rect l="l" t="t" r="r" b="b"/>
            <a:pathLst>
              <a:path w="4722948" h="4344779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703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46452"/>
            <a:ext cx="2020912" cy="3511232"/>
            <a:chOff x="0" y="0"/>
            <a:chExt cx="296125" cy="9247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049611" y="1451031"/>
            <a:ext cx="15314589" cy="2675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52"/>
              </a:lnSpc>
              <a:spcBef>
                <a:spcPct val="0"/>
              </a:spcBef>
            </a:pPr>
            <a:r>
              <a:rPr lang="es-ES" sz="6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Ventajas del Modelo de Pipeline en Google Cloud</a:t>
            </a:r>
          </a:p>
          <a:p>
            <a:pPr marL="0" lvl="0" indent="0" algn="l">
              <a:lnSpc>
                <a:spcPts val="6952"/>
              </a:lnSpc>
              <a:spcBef>
                <a:spcPct val="0"/>
              </a:spcBef>
            </a:pPr>
            <a:endParaRPr lang="en-US" sz="5793" dirty="0">
              <a:solidFill>
                <a:srgbClr val="71CBE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63527" y="2134590"/>
            <a:ext cx="210790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  <a:spcBef>
                <a:spcPct val="0"/>
              </a:spcBef>
            </a:pPr>
            <a:r>
              <a:rPr lang="en-US" sz="9000" dirty="0" smtClean="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1.2</a:t>
            </a:r>
            <a:endParaRPr lang="en-US" sz="9000" dirty="0">
              <a:solidFill>
                <a:srgbClr val="0F1A38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27162" y="7398941"/>
            <a:ext cx="1245633" cy="1009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5"/>
              </a:lnSpc>
              <a:spcBef>
                <a:spcPct val="0"/>
              </a:spcBef>
            </a:pPr>
            <a:r>
              <a:rPr lang="en-US" sz="599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🚀</a:t>
            </a:r>
          </a:p>
        </p:txBody>
      </p:sp>
      <p:sp>
        <p:nvSpPr>
          <p:cNvPr id="23" name="TextBox 13"/>
          <p:cNvSpPr txBox="1"/>
          <p:nvPr/>
        </p:nvSpPr>
        <p:spPr>
          <a:xfrm>
            <a:off x="6922838" y="2933700"/>
            <a:ext cx="5821299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2"/>
              </a:lnSpc>
              <a:spcBef>
                <a:spcPct val="0"/>
              </a:spcBef>
            </a:pPr>
            <a:r>
              <a:rPr lang="es-CO" sz="2193" dirty="0" smtClean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STREAMING Y 100% SERVELESS</a:t>
            </a:r>
            <a:endParaRPr lang="en-US" sz="2193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4" name="TextBox 11"/>
          <p:cNvSpPr txBox="1"/>
          <p:nvPr/>
        </p:nvSpPr>
        <p:spPr>
          <a:xfrm>
            <a:off x="366684" y="4040595"/>
            <a:ext cx="5590784" cy="2067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1600" b="1" dirty="0" smtClean="0">
                <a:solidFill>
                  <a:schemeClr val="bg1"/>
                </a:solidFill>
              </a:rPr>
              <a:t>1 </a:t>
            </a:r>
            <a:r>
              <a:rPr lang="es-ES" sz="1600" b="1" dirty="0">
                <a:solidFill>
                  <a:schemeClr val="bg1"/>
                </a:solidFill>
              </a:rPr>
              <a:t>Totalmente Automatizado y Orquestado</a:t>
            </a:r>
          </a:p>
          <a:p>
            <a:r>
              <a:rPr lang="es-ES" sz="1600" b="1" dirty="0">
                <a:solidFill>
                  <a:schemeClr val="bg1"/>
                </a:solidFill>
              </a:rPr>
              <a:t>Cloud Composer (Airflow)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smtClean="0">
                <a:solidFill>
                  <a:schemeClr val="bg1"/>
                </a:solidFill>
              </a:rPr>
              <a:t> </a:t>
            </a:r>
            <a:r>
              <a:rPr lang="es-ES" sz="1600" dirty="0">
                <a:solidFill>
                  <a:schemeClr val="bg1"/>
                </a:solidFill>
              </a:rPr>
              <a:t>la </a:t>
            </a:r>
            <a:r>
              <a:rPr lang="es-ES" sz="1600" b="1" dirty="0">
                <a:solidFill>
                  <a:schemeClr val="bg1"/>
                </a:solidFill>
              </a:rPr>
              <a:t>orquestación</a:t>
            </a:r>
            <a:r>
              <a:rPr lang="es-ES" sz="1600" dirty="0">
                <a:solidFill>
                  <a:schemeClr val="bg1"/>
                </a:solidFill>
              </a:rPr>
              <a:t>, lo que asegura que todas las tareas del pipeline se ejecuten en el orden correcto y sin intervención manual.</a:t>
            </a:r>
          </a:p>
          <a:p>
            <a:r>
              <a:rPr lang="es-ES" sz="1600" b="1" dirty="0">
                <a:solidFill>
                  <a:schemeClr val="bg1"/>
                </a:solidFill>
              </a:rPr>
              <a:t>Reintentos automáticos</a:t>
            </a:r>
            <a:r>
              <a:rPr lang="es-ES" sz="1600" dirty="0">
                <a:solidFill>
                  <a:schemeClr val="bg1"/>
                </a:solidFill>
              </a:rPr>
              <a:t> en caso de fallos y </a:t>
            </a:r>
            <a:r>
              <a:rPr lang="es-ES" sz="1600" b="1" dirty="0">
                <a:solidFill>
                  <a:schemeClr val="bg1"/>
                </a:solidFill>
              </a:rPr>
              <a:t>monitoreo constante</a:t>
            </a:r>
            <a:r>
              <a:rPr lang="es-ES" sz="1600" dirty="0">
                <a:solidFill>
                  <a:schemeClr val="bg1"/>
                </a:solidFill>
              </a:rPr>
              <a:t> para asegurar la continuidad del proceso.</a:t>
            </a:r>
          </a:p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endParaRPr lang="en-US" sz="3500" b="1" dirty="0">
              <a:solidFill>
                <a:srgbClr val="71CBEF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1028700" y="6557685"/>
            <a:ext cx="55972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2 </a:t>
            </a:r>
            <a:r>
              <a:rPr lang="es-ES" b="1" dirty="0">
                <a:solidFill>
                  <a:schemeClr val="bg1"/>
                </a:solidFill>
              </a:rPr>
              <a:t>Escalabilidad y Flexibilidad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Google Cloud </a:t>
            </a:r>
            <a:r>
              <a:rPr lang="es-ES" b="1" dirty="0" err="1">
                <a:solidFill>
                  <a:schemeClr val="bg1"/>
                </a:solidFill>
              </a:rPr>
              <a:t>Dataflow</a:t>
            </a:r>
            <a:r>
              <a:rPr lang="es-ES" dirty="0">
                <a:solidFill>
                  <a:schemeClr val="bg1"/>
                </a:solidFill>
              </a:rPr>
              <a:t> permite procesar grandes volúmenes de datos en </a:t>
            </a:r>
            <a:r>
              <a:rPr lang="es-ES" b="1" dirty="0">
                <a:solidFill>
                  <a:schemeClr val="bg1"/>
                </a:solidFill>
              </a:rPr>
              <a:t>tiempo real</a:t>
            </a:r>
            <a:r>
              <a:rPr lang="es-ES" dirty="0">
                <a:solidFill>
                  <a:schemeClr val="bg1"/>
                </a:solidFill>
              </a:rPr>
              <a:t> o en </a:t>
            </a:r>
            <a:r>
              <a:rPr lang="es-ES" b="1" dirty="0" err="1">
                <a:solidFill>
                  <a:schemeClr val="bg1"/>
                </a:solidFill>
              </a:rPr>
              <a:t>batch</a:t>
            </a:r>
            <a:r>
              <a:rPr lang="es-ES" dirty="0">
                <a:solidFill>
                  <a:schemeClr val="bg1"/>
                </a:solidFill>
              </a:rPr>
              <a:t>, sin necesidad de administrar servidores.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La </a:t>
            </a:r>
            <a:r>
              <a:rPr lang="es-ES" b="1" dirty="0">
                <a:solidFill>
                  <a:schemeClr val="bg1"/>
                </a:solidFill>
              </a:rPr>
              <a:t>arquitectura </a:t>
            </a:r>
            <a:r>
              <a:rPr lang="es-ES" b="1" dirty="0" err="1">
                <a:solidFill>
                  <a:schemeClr val="bg1"/>
                </a:solidFill>
              </a:rPr>
              <a:t>serverless</a:t>
            </a:r>
            <a:r>
              <a:rPr lang="es-ES" dirty="0">
                <a:solidFill>
                  <a:schemeClr val="bg1"/>
                </a:solidFill>
              </a:rPr>
              <a:t> garantiza escalabilidad automática según la carga de trabajo, lo que permite manejar tanto pequeñas como grandes cantidades de datos sin modificar la infraestructura.</a:t>
            </a:r>
          </a:p>
        </p:txBody>
      </p:sp>
      <p:sp>
        <p:nvSpPr>
          <p:cNvPr id="37" name="Rectángulo 36"/>
          <p:cNvSpPr/>
          <p:nvPr/>
        </p:nvSpPr>
        <p:spPr>
          <a:xfrm>
            <a:off x="6189592" y="3896268"/>
            <a:ext cx="63878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3 </a:t>
            </a:r>
            <a:r>
              <a:rPr lang="es-ES" b="1" dirty="0">
                <a:solidFill>
                  <a:schemeClr val="bg1"/>
                </a:solidFill>
              </a:rPr>
              <a:t>Optimización de Consultas y Costos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/>
                </a:solidFill>
              </a:rPr>
              <a:t>Particionamiento</a:t>
            </a:r>
            <a:r>
              <a:rPr lang="es-ES" b="1" dirty="0">
                <a:solidFill>
                  <a:schemeClr val="bg1"/>
                </a:solidFill>
              </a:rPr>
              <a:t> de datos históricos</a:t>
            </a:r>
            <a:r>
              <a:rPr lang="es-ES" dirty="0">
                <a:solidFill>
                  <a:schemeClr val="bg1"/>
                </a:solidFill>
              </a:rPr>
              <a:t> en </a:t>
            </a:r>
            <a:r>
              <a:rPr lang="es-ES" dirty="0" err="1">
                <a:solidFill>
                  <a:schemeClr val="bg1"/>
                </a:solidFill>
              </a:rPr>
              <a:t>BigQuery</a:t>
            </a:r>
            <a:r>
              <a:rPr lang="es-ES" dirty="0">
                <a:solidFill>
                  <a:schemeClr val="bg1"/>
                </a:solidFill>
              </a:rPr>
              <a:t> mejora el rendimiento y reduce costos al ejecutar consultas solo en las particiones necesarias.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/>
                </a:solidFill>
              </a:rPr>
              <a:t>Caching</a:t>
            </a:r>
            <a:r>
              <a:rPr lang="es-ES" b="1" dirty="0">
                <a:solidFill>
                  <a:schemeClr val="bg1"/>
                </a:solidFill>
              </a:rPr>
              <a:t> de resultados frecuentes</a:t>
            </a:r>
            <a:r>
              <a:rPr lang="es-ES" dirty="0">
                <a:solidFill>
                  <a:schemeClr val="bg1"/>
                </a:solidFill>
              </a:rPr>
              <a:t> permite agilizar consultas repetidas sin necesidad de recalcular resultados, mejorando la eficiencia del sistema.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10318291" y="6571359"/>
            <a:ext cx="46918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4 </a:t>
            </a:r>
            <a:r>
              <a:rPr lang="es-ES" b="1" dirty="0">
                <a:solidFill>
                  <a:schemeClr val="bg1"/>
                </a:solidFill>
              </a:rPr>
              <a:t>Análisis y Visualización Avanzada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/>
                </a:solidFill>
              </a:rPr>
              <a:t>BigQuery</a:t>
            </a:r>
            <a:r>
              <a:rPr lang="es-ES" dirty="0">
                <a:solidFill>
                  <a:schemeClr val="bg1"/>
                </a:solidFill>
              </a:rPr>
              <a:t> permite ejecutar consultas rápidas y complejas para identificar tendencias, analizar patrones y generar reportes automáticos.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/>
                </a:solidFill>
              </a:rPr>
              <a:t>Looker</a:t>
            </a:r>
            <a:r>
              <a:rPr lang="es-ES" b="1" dirty="0">
                <a:solidFill>
                  <a:schemeClr val="bg1"/>
                </a:solidFill>
              </a:rPr>
              <a:t> Studio</a:t>
            </a:r>
            <a:r>
              <a:rPr lang="es-ES" dirty="0">
                <a:solidFill>
                  <a:schemeClr val="bg1"/>
                </a:solidFill>
              </a:rPr>
              <a:t> facilita la creación de </a:t>
            </a:r>
            <a:r>
              <a:rPr lang="es-ES" dirty="0" err="1">
                <a:solidFill>
                  <a:schemeClr val="bg1"/>
                </a:solidFill>
              </a:rPr>
              <a:t>dashboards</a:t>
            </a:r>
            <a:r>
              <a:rPr lang="es-ES" dirty="0">
                <a:solidFill>
                  <a:schemeClr val="bg1"/>
                </a:solidFill>
              </a:rPr>
              <a:t> dinámicos, proporcionando </a:t>
            </a:r>
            <a:r>
              <a:rPr lang="es-ES" b="1" dirty="0">
                <a:solidFill>
                  <a:schemeClr val="bg1"/>
                </a:solidFill>
              </a:rPr>
              <a:t>visualización en tiempo real</a:t>
            </a:r>
            <a:r>
              <a:rPr lang="es-ES" dirty="0">
                <a:solidFill>
                  <a:schemeClr val="bg1"/>
                </a:solidFill>
              </a:rPr>
              <a:t> de las principales métricas y tendencias.</a:t>
            </a:r>
          </a:p>
        </p:txBody>
      </p:sp>
      <p:sp>
        <p:nvSpPr>
          <p:cNvPr id="39" name="Rectángulo 38"/>
          <p:cNvSpPr/>
          <p:nvPr/>
        </p:nvSpPr>
        <p:spPr>
          <a:xfrm>
            <a:off x="13089139" y="3701696"/>
            <a:ext cx="489406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5 </a:t>
            </a:r>
            <a:r>
              <a:rPr lang="es-ES" b="1" dirty="0">
                <a:solidFill>
                  <a:schemeClr val="bg1"/>
                </a:solidFill>
              </a:rPr>
              <a:t>Mantenimiento Simplificado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Arquitectura modular</a:t>
            </a:r>
            <a:r>
              <a:rPr lang="es-ES" dirty="0">
                <a:solidFill>
                  <a:schemeClr val="bg1"/>
                </a:solidFill>
              </a:rPr>
              <a:t>: Cada componente (ingesta, procesamiento, almacenamiento) es independiente y fácil de actualizar, lo que simplifica el mantenimiento del sistema.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Cloud </a:t>
            </a:r>
            <a:r>
              <a:rPr lang="es-ES" b="1" dirty="0" err="1">
                <a:solidFill>
                  <a:schemeClr val="bg1"/>
                </a:solidFill>
              </a:rPr>
              <a:t>Functions</a:t>
            </a:r>
            <a:r>
              <a:rPr lang="es-ES" b="1" dirty="0">
                <a:solidFill>
                  <a:schemeClr val="bg1"/>
                </a:solidFill>
              </a:rPr>
              <a:t> y </a:t>
            </a:r>
            <a:r>
              <a:rPr lang="es-ES" b="1" dirty="0" err="1">
                <a:solidFill>
                  <a:schemeClr val="bg1"/>
                </a:solidFill>
              </a:rPr>
              <a:t>Dataflow</a:t>
            </a:r>
            <a:r>
              <a:rPr lang="es-ES" dirty="0">
                <a:solidFill>
                  <a:schemeClr val="bg1"/>
                </a:solidFill>
              </a:rPr>
              <a:t> se integran directamente con Pub/Sub, reduciendo la complejidad del flujo de datos y mejorando la eficiencia.</a:t>
            </a:r>
          </a:p>
        </p:txBody>
      </p:sp>
    </p:spTree>
    <p:extLst>
      <p:ext uri="{BB962C8B-B14F-4D97-AF65-F5344CB8AC3E}">
        <p14:creationId xmlns:p14="http://schemas.microsoft.com/office/powerpoint/2010/main" val="106963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" y="964722"/>
            <a:ext cx="16631052" cy="8932556"/>
            <a:chOff x="0" y="-47625"/>
            <a:chExt cx="4259780" cy="2215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71851" y="2264075"/>
            <a:ext cx="5987449" cy="5987449"/>
          </a:xfrm>
          <a:custGeom>
            <a:avLst/>
            <a:gdLst/>
            <a:ahLst/>
            <a:cxnLst/>
            <a:rect l="l" t="t" r="r" b="b"/>
            <a:pathLst>
              <a:path w="5987449" h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232510" y="-1333500"/>
            <a:ext cx="12998868" cy="11476563"/>
            <a:chOff x="0" y="0"/>
            <a:chExt cx="6350000" cy="56063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606348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b="-6050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5105400" y="5798284"/>
            <a:ext cx="4722948" cy="4344779"/>
          </a:xfrm>
          <a:custGeom>
            <a:avLst/>
            <a:gdLst/>
            <a:ahLst/>
            <a:cxnLst/>
            <a:rect l="l" t="t" r="r" b="b"/>
            <a:pathLst>
              <a:path w="4722948" h="4344779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703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46452"/>
            <a:ext cx="2020912" cy="3449690"/>
            <a:chOff x="0" y="0"/>
            <a:chExt cx="296125" cy="9247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049611" y="1451031"/>
            <a:ext cx="15314589" cy="2675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52"/>
              </a:lnSpc>
              <a:spcBef>
                <a:spcPct val="0"/>
              </a:spcBef>
            </a:pPr>
            <a:r>
              <a:rPr lang="es-ES" sz="6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MODELO GENERADO CON IA-OPS BASADO EN AGENTES-</a:t>
            </a:r>
            <a:r>
              <a:rPr lang="es-ES" sz="6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AUTOGPTs</a:t>
            </a:r>
            <a:r>
              <a:rPr lang="es-ES" sz="6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s-ES" sz="6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>
              <a:lnSpc>
                <a:spcPts val="6952"/>
              </a:lnSpc>
              <a:spcBef>
                <a:spcPct val="0"/>
              </a:spcBef>
            </a:pPr>
            <a:endParaRPr lang="en-US" sz="5793" dirty="0">
              <a:solidFill>
                <a:srgbClr val="71CBE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63527" y="2134590"/>
            <a:ext cx="210790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  <a:spcBef>
                <a:spcPct val="0"/>
              </a:spcBef>
            </a:pPr>
            <a:r>
              <a:rPr lang="en-US" sz="9000" dirty="0" smtClean="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1.3</a:t>
            </a:r>
            <a:endParaRPr lang="en-US" sz="9000" dirty="0">
              <a:solidFill>
                <a:srgbClr val="0F1A38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27162" y="7398941"/>
            <a:ext cx="1245633" cy="1009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5"/>
              </a:lnSpc>
              <a:spcBef>
                <a:spcPct val="0"/>
              </a:spcBef>
            </a:pPr>
            <a:r>
              <a:rPr lang="en-US" sz="5996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🚀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46" y="3496142"/>
            <a:ext cx="15169188" cy="630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5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7407" y="1028700"/>
            <a:ext cx="16173852" cy="9007612"/>
            <a:chOff x="0" y="0"/>
            <a:chExt cx="4259780" cy="23723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80" cy="2372375"/>
            </a:xfrm>
            <a:custGeom>
              <a:avLst/>
              <a:gdLst/>
              <a:ahLst/>
              <a:cxnLst/>
              <a:rect l="l" t="t" r="r" b="b"/>
              <a:pathLst>
                <a:path w="4259780" h="2372375">
                  <a:moveTo>
                    <a:pt x="0" y="0"/>
                  </a:moveTo>
                  <a:lnTo>
                    <a:pt x="4259780" y="0"/>
                  </a:lnTo>
                  <a:lnTo>
                    <a:pt x="4259780" y="2372375"/>
                  </a:lnTo>
                  <a:lnTo>
                    <a:pt x="0" y="23723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59780" cy="2420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71851" y="2264075"/>
            <a:ext cx="5987449" cy="5987449"/>
          </a:xfrm>
          <a:custGeom>
            <a:avLst/>
            <a:gdLst/>
            <a:ahLst/>
            <a:cxnLst/>
            <a:rect l="l" t="t" r="r" b="b"/>
            <a:pathLst>
              <a:path w="5987449" h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b="-6050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5130990" y="5798284"/>
            <a:ext cx="4722948" cy="4344779"/>
          </a:xfrm>
          <a:custGeom>
            <a:avLst/>
            <a:gdLst/>
            <a:ahLst/>
            <a:cxnLst/>
            <a:rect l="l" t="t" r="r" b="b"/>
            <a:pathLst>
              <a:path w="4722948" h="4344779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703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62245" y="0"/>
            <a:ext cx="1124350" cy="3511232"/>
            <a:chOff x="0" y="0"/>
            <a:chExt cx="296125" cy="9247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27847" y="4047482"/>
            <a:ext cx="6910308" cy="5793942"/>
          </a:xfrm>
          <a:custGeom>
            <a:avLst/>
            <a:gdLst/>
            <a:ahLst/>
            <a:cxnLst/>
            <a:rect l="l" t="t" r="r" b="b"/>
            <a:pathLst>
              <a:path w="6910308" h="5793942">
                <a:moveTo>
                  <a:pt x="0" y="0"/>
                </a:moveTo>
                <a:lnTo>
                  <a:pt x="6910308" y="0"/>
                </a:lnTo>
                <a:lnTo>
                  <a:pt x="6910308" y="5793942"/>
                </a:lnTo>
                <a:lnTo>
                  <a:pt x="0" y="5793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038051" y="4047482"/>
            <a:ext cx="7913208" cy="5793942"/>
          </a:xfrm>
          <a:custGeom>
            <a:avLst/>
            <a:gdLst/>
            <a:ahLst/>
            <a:cxnLst/>
            <a:rect l="l" t="t" r="r" b="b"/>
            <a:pathLst>
              <a:path w="7913208" h="5793942">
                <a:moveTo>
                  <a:pt x="0" y="0"/>
                </a:moveTo>
                <a:lnTo>
                  <a:pt x="7913208" y="0"/>
                </a:lnTo>
                <a:lnTo>
                  <a:pt x="7913208" y="5793942"/>
                </a:lnTo>
                <a:lnTo>
                  <a:pt x="0" y="5793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" r="-76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850518" y="1792063"/>
            <a:ext cx="13904136" cy="1379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4"/>
              </a:lnSpc>
            </a:pP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Integración con Machine Learning 🤖</a:t>
            </a:r>
          </a:p>
          <a:p>
            <a:pPr marL="0" lvl="0" indent="0" algn="l">
              <a:lnSpc>
                <a:spcPts val="5434"/>
              </a:lnSpc>
              <a:spcBef>
                <a:spcPct val="0"/>
              </a:spcBef>
            </a:pPr>
            <a:endParaRPr lang="en-US" sz="4529">
              <a:solidFill>
                <a:srgbClr val="71CBE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04058" y="2134590"/>
            <a:ext cx="144555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00319" y="2995482"/>
            <a:ext cx="4928027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MODELOS 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0961" y="3912243"/>
            <a:ext cx="715238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Preguntas?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90961" y="1127791"/>
            <a:ext cx="16173852" cy="2538589"/>
            <a:chOff x="0" y="0"/>
            <a:chExt cx="4259780" cy="668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59780" cy="668600"/>
            </a:xfrm>
            <a:custGeom>
              <a:avLst/>
              <a:gdLst/>
              <a:ahLst/>
              <a:cxnLst/>
              <a:rect l="l" t="t" r="r" b="b"/>
              <a:pathLst>
                <a:path w="4259780" h="668600">
                  <a:moveTo>
                    <a:pt x="0" y="0"/>
                  </a:moveTo>
                  <a:lnTo>
                    <a:pt x="4259780" y="0"/>
                  </a:lnTo>
                  <a:lnTo>
                    <a:pt x="4259780" y="668600"/>
                  </a:lnTo>
                  <a:lnTo>
                    <a:pt x="0" y="668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59780" cy="716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89422" y="0"/>
            <a:ext cx="8198578" cy="10287000"/>
          </a:xfrm>
          <a:custGeom>
            <a:avLst/>
            <a:gdLst/>
            <a:ahLst/>
            <a:cxnLst/>
            <a:rect l="l" t="t" r="r" b="b"/>
            <a:pathLst>
              <a:path w="8198578" h="10287000">
                <a:moveTo>
                  <a:pt x="0" y="0"/>
                </a:moveTo>
                <a:lnTo>
                  <a:pt x="8198578" y="0"/>
                </a:lnTo>
                <a:lnTo>
                  <a:pt x="81985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39" r="-783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344368" y="1127791"/>
            <a:ext cx="9159209" cy="9159209"/>
          </a:xfrm>
          <a:custGeom>
            <a:avLst/>
            <a:gdLst/>
            <a:ahLst/>
            <a:cxnLst/>
            <a:rect l="l" t="t" r="r" b="b"/>
            <a:pathLst>
              <a:path w="9159209" h="9159209">
                <a:moveTo>
                  <a:pt x="0" y="0"/>
                </a:moveTo>
                <a:lnTo>
                  <a:pt x="9159210" y="0"/>
                </a:lnTo>
                <a:lnTo>
                  <a:pt x="9159210" y="9159209"/>
                </a:lnTo>
                <a:lnTo>
                  <a:pt x="0" y="91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462245" y="0"/>
            <a:ext cx="1124350" cy="3511232"/>
            <a:chOff x="0" y="0"/>
            <a:chExt cx="296125" cy="9247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04058" y="2134590"/>
            <a:ext cx="144555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2287" y="6214308"/>
            <a:ext cx="762972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Gracias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14828" y="0"/>
            <a:ext cx="11323471" cy="10287000"/>
          </a:xfrm>
          <a:custGeom>
            <a:avLst/>
            <a:gdLst/>
            <a:ahLst/>
            <a:cxnLst/>
            <a:rect l="l" t="t" r="r" b="b"/>
            <a:pathLst>
              <a:path w="11323471" h="10287000">
                <a:moveTo>
                  <a:pt x="0" y="0"/>
                </a:moveTo>
                <a:lnTo>
                  <a:pt x="11323471" y="0"/>
                </a:lnTo>
                <a:lnTo>
                  <a:pt x="11323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702" r="-6658" b="-870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63025" y="5988797"/>
            <a:ext cx="6420159" cy="3402684"/>
          </a:xfrm>
          <a:custGeom>
            <a:avLst/>
            <a:gdLst/>
            <a:ahLst/>
            <a:cxnLst/>
            <a:rect l="l" t="t" r="r" b="b"/>
            <a:pathLst>
              <a:path w="6420159" h="3402684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277600" y="-117437"/>
            <a:ext cx="8077408" cy="10404437"/>
          </a:xfrm>
          <a:custGeom>
            <a:avLst/>
            <a:gdLst/>
            <a:ahLst/>
            <a:cxnLst/>
            <a:rect l="l" t="t" r="r" b="b"/>
            <a:pathLst>
              <a:path w="9081053" h="10533768">
                <a:moveTo>
                  <a:pt x="0" y="0"/>
                </a:moveTo>
                <a:lnTo>
                  <a:pt x="9081053" y="0"/>
                </a:lnTo>
                <a:lnTo>
                  <a:pt x="9081053" y="10533767"/>
                </a:lnTo>
                <a:lnTo>
                  <a:pt x="0" y="10533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997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5493185"/>
            <a:ext cx="3086100" cy="160614"/>
            <a:chOff x="0" y="0"/>
            <a:chExt cx="812800" cy="423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2302"/>
            </a:xfrm>
            <a:custGeom>
              <a:avLst/>
              <a:gdLst/>
              <a:ahLst/>
              <a:cxnLst/>
              <a:rect l="l" t="t" r="r" b="b"/>
              <a:pathLst>
                <a:path w="812800" h="42302">
                  <a:moveTo>
                    <a:pt x="0" y="0"/>
                  </a:moveTo>
                  <a:lnTo>
                    <a:pt x="812800" y="0"/>
                  </a:lnTo>
                  <a:lnTo>
                    <a:pt x="812800" y="42302"/>
                  </a:lnTo>
                  <a:lnTo>
                    <a:pt x="0" y="42302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21873" y="869224"/>
            <a:ext cx="11055727" cy="9553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1"/>
              </a:lnSpc>
            </a:pPr>
            <a:r>
              <a:rPr lang="en-US" sz="3701" dirty="0" err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Objetivo</a:t>
            </a:r>
            <a:r>
              <a:rPr lang="en-US" sz="3701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principal: </a:t>
            </a:r>
            <a:endParaRPr lang="en-US" sz="3701" dirty="0" smtClean="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algn="ctr">
              <a:lnSpc>
                <a:spcPts val="5181"/>
              </a:lnSpc>
            </a:pPr>
            <a:endParaRPr lang="en-US" sz="3701" dirty="0" smtClean="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algn="ctr">
              <a:lnSpc>
                <a:spcPts val="5181"/>
              </a:lnSpc>
            </a:pPr>
            <a:r>
              <a:rPr lang="en-US" sz="2800" dirty="0" smtClean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"</a:t>
            </a:r>
            <a:r>
              <a:rPr lang="en-US" sz="2800" dirty="0" err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Automatizar</a:t>
            </a:r>
            <a:r>
              <a:rPr lang="en-US" sz="28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la </a:t>
            </a:r>
            <a:r>
              <a:rPr lang="en-US" sz="2800" dirty="0" err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ingesta</a:t>
            </a:r>
            <a:r>
              <a:rPr lang="en-US" sz="28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lang="en-US" sz="2800" dirty="0" err="1" smtClean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transformación,depuración</a:t>
            </a:r>
            <a:r>
              <a:rPr lang="en-US" sz="2800" dirty="0" smtClean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y análisis de </a:t>
            </a:r>
            <a:r>
              <a:rPr lang="en-US" sz="2800" dirty="0" err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noticias</a:t>
            </a:r>
            <a:r>
              <a:rPr lang="en-US" sz="28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usando</a:t>
            </a:r>
            <a:r>
              <a:rPr lang="en-US" sz="28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Google Cloud </a:t>
            </a:r>
            <a:r>
              <a:rPr lang="en-US" sz="2800" dirty="0" err="1" smtClean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Plataform</a:t>
            </a:r>
            <a:r>
              <a:rPr lang="en-US" sz="2800" dirty="0" smtClean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“</a:t>
            </a:r>
          </a:p>
          <a:p>
            <a:pPr algn="ctr">
              <a:lnSpc>
                <a:spcPts val="5181"/>
              </a:lnSpc>
            </a:pPr>
            <a:endParaRPr lang="es-CO" sz="3701" dirty="0" smtClean="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algn="ctr">
              <a:lnSpc>
                <a:spcPts val="5181"/>
              </a:lnSpc>
            </a:pPr>
            <a:endParaRPr lang="en-US" sz="3701" dirty="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algn="ctr">
              <a:lnSpc>
                <a:spcPts val="5181"/>
              </a:lnSpc>
            </a:pPr>
            <a:r>
              <a:rPr lang="en-US" sz="3701" dirty="0" smtClean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✅ </a:t>
            </a:r>
            <a:r>
              <a:rPr lang="en-US" sz="3701" dirty="0" err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Beneficios</a:t>
            </a:r>
            <a:r>
              <a:rPr lang="en-US" sz="3701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701" dirty="0" err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esperados</a:t>
            </a:r>
            <a:r>
              <a:rPr lang="en-US" sz="3701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: </a:t>
            </a:r>
            <a:endParaRPr lang="en-US" sz="3701" dirty="0" smtClean="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algn="ctr">
              <a:lnSpc>
                <a:spcPts val="5181"/>
              </a:lnSpc>
            </a:pPr>
            <a:r>
              <a:rPr lang="en-US" sz="2800" dirty="0" smtClean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Mayor </a:t>
            </a:r>
            <a:r>
              <a:rPr lang="en-US" sz="2800" dirty="0" err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eficiencia</a:t>
            </a:r>
            <a:r>
              <a:rPr lang="en-US" sz="28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en el </a:t>
            </a:r>
            <a:r>
              <a:rPr lang="en-US" sz="2800" dirty="0" err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procesamiento</a:t>
            </a:r>
            <a:r>
              <a:rPr lang="en-US" sz="28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de </a:t>
            </a:r>
            <a:r>
              <a:rPr lang="en-US" sz="2800" dirty="0" smtClean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datos</a:t>
            </a:r>
          </a:p>
          <a:p>
            <a:pPr algn="ctr">
              <a:lnSpc>
                <a:spcPts val="5181"/>
              </a:lnSpc>
            </a:pPr>
            <a:endParaRPr lang="en-US" sz="2800" dirty="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algn="ctr">
              <a:lnSpc>
                <a:spcPts val="5181"/>
              </a:lnSpc>
            </a:pPr>
            <a:endParaRPr lang="en-US" sz="3701" dirty="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algn="just">
              <a:lnSpc>
                <a:spcPts val="5181"/>
              </a:lnSpc>
            </a:pPr>
            <a:r>
              <a:rPr lang="en-US" sz="28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"Este </a:t>
            </a:r>
            <a:r>
              <a:rPr lang="en-US" sz="2800" dirty="0" err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proyecto</a:t>
            </a:r>
            <a:r>
              <a:rPr lang="en-US" sz="28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busca</a:t>
            </a:r>
            <a:r>
              <a:rPr lang="en-US" sz="28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extraer</a:t>
            </a:r>
            <a:r>
              <a:rPr lang="en-US" sz="28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datos de la API de Spaceflight News, </a:t>
            </a:r>
            <a:r>
              <a:rPr lang="en-US" sz="2800" dirty="0" err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procesarlos</a:t>
            </a:r>
            <a:r>
              <a:rPr lang="en-US" sz="28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con Spark en Dataproc y </a:t>
            </a:r>
            <a:r>
              <a:rPr lang="en-US" sz="2800" dirty="0" err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analizarlos</a:t>
            </a:r>
            <a:r>
              <a:rPr lang="en-US" sz="28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en BigQuery, </a:t>
            </a:r>
            <a:r>
              <a:rPr lang="en-US" sz="2800" dirty="0" err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proporcionando</a:t>
            </a:r>
            <a:r>
              <a:rPr lang="en-US" sz="28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insights </a:t>
            </a:r>
            <a:r>
              <a:rPr lang="en-US" sz="2800" dirty="0" err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sobre</a:t>
            </a:r>
            <a:r>
              <a:rPr lang="en-US" sz="28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tendencias</a:t>
            </a:r>
            <a:r>
              <a:rPr lang="en-US" sz="28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en </a:t>
            </a:r>
            <a:r>
              <a:rPr lang="en-US" sz="2800" dirty="0" err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noticias</a:t>
            </a:r>
            <a:r>
              <a:rPr lang="en-US" sz="28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científicas</a:t>
            </a:r>
            <a:r>
              <a:rPr lang="en-US" sz="28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."</a:t>
            </a:r>
          </a:p>
          <a:p>
            <a:pPr marL="0" lvl="0" indent="0" algn="l">
              <a:lnSpc>
                <a:spcPts val="6861"/>
              </a:lnSpc>
              <a:spcBef>
                <a:spcPct val="0"/>
              </a:spcBef>
            </a:pPr>
            <a:endParaRPr lang="en-US" sz="3701" dirty="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549" r="-20500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 flipV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2"/>
              <a:stretch>
                <a:fillRect l="-29729" r="-25491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70278" y="978858"/>
            <a:ext cx="16771079" cy="8593182"/>
            <a:chOff x="0" y="0"/>
            <a:chExt cx="4417074" cy="22632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417074" cy="2310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619143" y="3800050"/>
            <a:ext cx="4329280" cy="5193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Explicación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paso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a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paso</a:t>
            </a:r>
            <a:r>
              <a:rPr lang="en-US" sz="1900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</a:t>
            </a:r>
          </a:p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endParaRPr lang="en-US" sz="19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867413" lvl="2" indent="-205106">
              <a:lnSpc>
                <a:spcPts val="2660"/>
              </a:lnSpc>
              <a:buFont typeface="Arial"/>
              <a:buChar char="•"/>
            </a:pPr>
            <a:r>
              <a:rPr lang="en-US" sz="1900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extraen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noticias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desde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la API de Spaceflight News (con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paginación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y rate limits)</a:t>
            </a:r>
          </a:p>
          <a:p>
            <a:pPr marL="867413" lvl="2" indent="-205106">
              <a:lnSpc>
                <a:spcPts val="2660"/>
              </a:lnSpc>
              <a:buFont typeface="Arial"/>
              <a:buChar char="•"/>
            </a:pPr>
            <a:r>
              <a:rPr lang="en-US" sz="1900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almacenan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en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formato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900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JSON-parquet 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 Google Cloud Storage</a:t>
            </a:r>
          </a:p>
          <a:p>
            <a:pPr marL="867413" lvl="2" indent="-205106">
              <a:lnSpc>
                <a:spcPts val="2660"/>
              </a:lnSpc>
              <a:buFont typeface="Arial"/>
              <a:buChar char="•"/>
            </a:pPr>
            <a:r>
              <a:rPr lang="en-US" sz="1900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Spark 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 Dataproc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limpia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y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transforma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los datos</a:t>
            </a:r>
          </a:p>
          <a:p>
            <a:pPr marL="867413" lvl="2" indent="-205106">
              <a:lnSpc>
                <a:spcPts val="2660"/>
              </a:lnSpc>
              <a:buFont typeface="Arial"/>
              <a:buChar char="•"/>
            </a:pPr>
            <a:r>
              <a:rPr lang="en-US" sz="1900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insertan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en un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modelo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dimensional en BigQuery</a:t>
            </a:r>
          </a:p>
          <a:p>
            <a:pPr marL="867413" lvl="2" indent="-205106">
              <a:lnSpc>
                <a:spcPts val="2660"/>
              </a:lnSpc>
              <a:buFont typeface="Arial"/>
              <a:buChar char="•"/>
            </a:pPr>
            <a:r>
              <a:rPr lang="en-US" sz="1900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analizan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tendencias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con SQL y se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visualizan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en Looker Studio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58562" y="1724347"/>
            <a:ext cx="148703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Tabla de contenido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6724" y="3800050"/>
            <a:ext cx="5058397" cy="4501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Diagrama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del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flujo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datos:</a:t>
            </a:r>
          </a:p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💡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Herramientas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utilizadas</a:t>
            </a:r>
            <a:r>
              <a:rPr lang="en-US" sz="1900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</a:t>
            </a:r>
          </a:p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endParaRPr lang="en-US" sz="19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867413" lvl="2" indent="-205106">
              <a:lnSpc>
                <a:spcPts val="266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Extracción → API Spaceflight News</a:t>
            </a:r>
          </a:p>
          <a:p>
            <a:pPr marL="867413" lvl="2" indent="-205106">
              <a:lnSpc>
                <a:spcPts val="2660"/>
              </a:lnSpc>
              <a:buFont typeface="Arial"/>
              <a:buChar char="•"/>
            </a:pP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Orquestación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→ Cloud Composer (Airflow)</a:t>
            </a:r>
          </a:p>
          <a:p>
            <a:pPr marL="867413" lvl="2" indent="-205106">
              <a:lnSpc>
                <a:spcPts val="2660"/>
              </a:lnSpc>
              <a:buFont typeface="Arial"/>
              <a:buChar char="•"/>
            </a:pP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Procesamiento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→ </a:t>
            </a:r>
            <a:r>
              <a:rPr lang="en-US" sz="1900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Dataproc</a:t>
            </a:r>
            <a:r>
              <a:rPr lang="en-US" sz="1900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(Apache Spark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)-Dataflow(Apache </a:t>
            </a:r>
            <a:r>
              <a:rPr lang="en-US" sz="1900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Beam)</a:t>
            </a:r>
            <a:endParaRPr lang="en-US" sz="19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867413" lvl="2" indent="-205106">
              <a:lnSpc>
                <a:spcPts val="2660"/>
              </a:lnSpc>
              <a:buFont typeface="Arial"/>
              <a:buChar char="•"/>
            </a:pP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Almacenamiento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→ Cloud Storage + BigQuery</a:t>
            </a:r>
          </a:p>
          <a:p>
            <a:pPr marL="867413" lvl="2" indent="-205106">
              <a:lnSpc>
                <a:spcPts val="2660"/>
              </a:lnSpc>
              <a:buFont typeface="Arial"/>
              <a:buChar char="•"/>
            </a:pP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Visualización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→ Looker Studio</a:t>
            </a:r>
          </a:p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endParaRPr lang="en-US" sz="19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51663" y="3123222"/>
            <a:ext cx="5633064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Arquitectura del Pipeline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47514" y="3123222"/>
            <a:ext cx="5141301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Flujo del Pipeline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95066" y="4170248"/>
            <a:ext cx="4944003" cy="484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dirty="0" err="1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Modelo</a:t>
            </a:r>
            <a:r>
              <a:rPr lang="en-US" sz="1900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 Datos en BigQuery 🗄️</a:t>
            </a:r>
          </a:p>
          <a:p>
            <a:pPr marL="867413" lvl="2" indent="-205106">
              <a:lnSpc>
                <a:spcPts val="266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Diagrama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las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tablas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en BigQuery</a:t>
            </a:r>
          </a:p>
          <a:p>
            <a:pPr marL="867413" lvl="2" indent="-205106">
              <a:lnSpc>
                <a:spcPts val="2660"/>
              </a:lnSpc>
              <a:buFont typeface="Arial"/>
              <a:buChar char="•"/>
            </a:pP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dim_fuentes_noticias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(Fuentes de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noticias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)</a:t>
            </a:r>
          </a:p>
          <a:p>
            <a:pPr marL="867413" lvl="2" indent="-205106">
              <a:lnSpc>
                <a:spcPts val="2660"/>
              </a:lnSpc>
              <a:buFont typeface="Arial"/>
              <a:buChar char="•"/>
            </a:pP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dim_temas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(Temas de artículos)</a:t>
            </a:r>
          </a:p>
          <a:p>
            <a:pPr marL="867413" lvl="2" indent="-205106">
              <a:lnSpc>
                <a:spcPts val="2660"/>
              </a:lnSpc>
              <a:buFont typeface="Arial"/>
              <a:buChar char="•"/>
            </a:pP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fact_articulos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(Datos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principales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con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métricas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impacto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)</a:t>
            </a:r>
          </a:p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Optimización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del Data Warehouse:</a:t>
            </a:r>
          </a:p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Particionamiento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por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published_at</a:t>
            </a:r>
            <a:endParaRPr lang="en-US" sz="19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Clustering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por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source_id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y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topic_id</a:t>
            </a:r>
            <a:endParaRPr lang="en-US" sz="19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Estrategia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actualización con MERGE</a:t>
            </a:r>
          </a:p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endParaRPr lang="en-US" sz="19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733166" y="3030265"/>
            <a:ext cx="5808191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Modelo</a:t>
            </a:r>
            <a:r>
              <a:rPr lang="en-US" sz="3500" b="1" dirty="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de Datos en BigQuery </a:t>
            </a:r>
          </a:p>
        </p:txBody>
      </p:sp>
      <p:sp>
        <p:nvSpPr>
          <p:cNvPr id="15" name="AutoShape 15"/>
          <p:cNvSpPr/>
          <p:nvPr/>
        </p:nvSpPr>
        <p:spPr>
          <a:xfrm>
            <a:off x="6661764" y="3322365"/>
            <a:ext cx="19050" cy="549551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H="1">
            <a:off x="11427538" y="3322299"/>
            <a:ext cx="38928" cy="567148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549" r="-20500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 flipV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2"/>
              <a:stretch>
                <a:fillRect l="-29729" r="-25491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70278" y="978858"/>
            <a:ext cx="16771079" cy="8593182"/>
            <a:chOff x="0" y="0"/>
            <a:chExt cx="4417074" cy="22632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417074" cy="2310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257488" y="3992920"/>
            <a:ext cx="4035502" cy="484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Explicación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paso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a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paso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</a:t>
            </a:r>
          </a:p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 Se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extraen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noticias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desde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la API de Spaceflight News (con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paginación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y rate limits)</a:t>
            </a:r>
          </a:p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 Se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almacenan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en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formato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JSON en Google Cloud Storage</a:t>
            </a:r>
          </a:p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3 Spark 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 Dataproc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limpia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y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transforma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los datos</a:t>
            </a:r>
          </a:p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4 Se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insertan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en un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modelo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dimensional en BigQuery</a:t>
            </a:r>
          </a:p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 Se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analizan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tendencias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con SQL y se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visualizan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en Looker Studio (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Modelo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IDE)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58562" y="1724347"/>
            <a:ext cx="148703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Tabla de contenido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0278" y="4126270"/>
            <a:ext cx="4966719" cy="198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Consultas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SQL clave:</a:t>
            </a:r>
          </a:p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Tendencias de temas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por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mes</a:t>
            </a:r>
            <a:endParaRPr lang="en-US" sz="19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Fuentes de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noticias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más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influyentes</a:t>
            </a:r>
            <a:endParaRPr lang="en-US" sz="19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Predicción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impacto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artículos con ML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3757" y="2894370"/>
            <a:ext cx="5955780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Análisis de Datos y Resultados 📊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36998" y="2744515"/>
            <a:ext cx="6046273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 b="1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Integración con </a:t>
            </a:r>
          </a:p>
          <a:p>
            <a:pPr marL="0" lvl="0" indent="0" algn="ctr">
              <a:lnSpc>
                <a:spcPts val="4550"/>
              </a:lnSpc>
              <a:spcBef>
                <a:spcPct val="0"/>
              </a:spcBef>
            </a:pPr>
            <a:r>
              <a:rPr lang="en-US" sz="3500" b="1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Machine Learning 🤖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69427" y="3995465"/>
            <a:ext cx="4944003" cy="164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Tests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unitarios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</a:t>
            </a:r>
          </a:p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Pruebas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en Airflow →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Verifica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que el DAG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funciona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correctamente</a:t>
            </a:r>
            <a:endParaRPr lang="en-US" sz="19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10213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Pruebas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en BigQuery →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Validación</a:t>
            </a:r>
            <a:r>
              <a:rPr lang="en-US" sz="19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 datos antes de </a:t>
            </a:r>
            <a:r>
              <a:rPr lang="en-US" sz="19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insertarlos</a:t>
            </a:r>
            <a:endParaRPr lang="en-US" sz="19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459421" y="2916595"/>
            <a:ext cx="6199533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3500" b="1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Pruebas y Validaciones 🛠️</a:t>
            </a:r>
          </a:p>
        </p:txBody>
      </p:sp>
      <p:sp>
        <p:nvSpPr>
          <p:cNvPr id="15" name="AutoShape 15"/>
          <p:cNvSpPr/>
          <p:nvPr/>
        </p:nvSpPr>
        <p:spPr>
          <a:xfrm>
            <a:off x="6041811" y="3322365"/>
            <a:ext cx="19050" cy="549551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1250352" y="3340489"/>
            <a:ext cx="19050" cy="549551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7406" y="1028700"/>
            <a:ext cx="17510593" cy="8915400"/>
            <a:chOff x="0" y="0"/>
            <a:chExt cx="4259780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71851" y="2264075"/>
            <a:ext cx="5987449" cy="5987449"/>
          </a:xfrm>
          <a:custGeom>
            <a:avLst/>
            <a:gdLst/>
            <a:ahLst/>
            <a:cxnLst/>
            <a:rect l="l" t="t" r="r" b="b"/>
            <a:pathLst>
              <a:path w="5987449" h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725400" y="1"/>
            <a:ext cx="5350776" cy="9944098"/>
            <a:chOff x="1206693" y="662367"/>
            <a:chExt cx="2613876" cy="4857733"/>
          </a:xfrm>
        </p:grpSpPr>
        <p:sp>
          <p:nvSpPr>
            <p:cNvPr id="7" name="Freeform 7"/>
            <p:cNvSpPr/>
            <p:nvPr/>
          </p:nvSpPr>
          <p:spPr>
            <a:xfrm>
              <a:off x="1206693" y="662367"/>
              <a:ext cx="2613876" cy="4857733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b="-6050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5130990" y="5798284"/>
            <a:ext cx="4722948" cy="4344779"/>
          </a:xfrm>
          <a:custGeom>
            <a:avLst/>
            <a:gdLst/>
            <a:ahLst/>
            <a:cxnLst/>
            <a:rect l="l" t="t" r="r" b="b"/>
            <a:pathLst>
              <a:path w="4722948" h="4344779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703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62245" y="0"/>
            <a:ext cx="1124350" cy="3511232"/>
            <a:chOff x="0" y="0"/>
            <a:chExt cx="296125" cy="9247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528427" y="3224585"/>
            <a:ext cx="11387705" cy="5515458"/>
          </a:xfrm>
          <a:custGeom>
            <a:avLst/>
            <a:gdLst/>
            <a:ahLst/>
            <a:cxnLst/>
            <a:rect l="l" t="t" r="r" b="b"/>
            <a:pathLst>
              <a:path w="11387705" h="4459441">
                <a:moveTo>
                  <a:pt x="0" y="0"/>
                </a:moveTo>
                <a:lnTo>
                  <a:pt x="11387704" y="0"/>
                </a:lnTo>
                <a:lnTo>
                  <a:pt x="11387704" y="4459441"/>
                </a:lnTo>
                <a:lnTo>
                  <a:pt x="0" y="4459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02" r="-613" b="-2317"/>
            </a:stretch>
          </a:blipFill>
          <a:ln>
            <a:solidFill>
              <a:schemeClr val="accent2"/>
            </a:solidFill>
          </a:ln>
        </p:spPr>
      </p:sp>
      <p:sp>
        <p:nvSpPr>
          <p:cNvPr id="13" name="TextBox 13"/>
          <p:cNvSpPr txBox="1"/>
          <p:nvPr/>
        </p:nvSpPr>
        <p:spPr>
          <a:xfrm>
            <a:off x="8864333" y="2752594"/>
            <a:ext cx="5821299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2"/>
              </a:lnSpc>
              <a:spcBef>
                <a:spcPct val="0"/>
              </a:spcBef>
            </a:pPr>
            <a:r>
              <a:rPr lang="en-US" sz="2193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BATCH DATA PIPELINE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029512" y="5669320"/>
            <a:ext cx="2391396" cy="1323552"/>
            <a:chOff x="0" y="0"/>
            <a:chExt cx="812800" cy="5585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558562"/>
            </a:xfrm>
            <a:custGeom>
              <a:avLst/>
              <a:gdLst/>
              <a:ahLst/>
              <a:cxnLst/>
              <a:rect l="l" t="t" r="r" b="b"/>
              <a:pathLst>
                <a:path w="812800" h="558562">
                  <a:moveTo>
                    <a:pt x="812800" y="27928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55362"/>
                  </a:lnTo>
                  <a:lnTo>
                    <a:pt x="406400" y="355362"/>
                  </a:lnTo>
                  <a:lnTo>
                    <a:pt x="406400" y="558562"/>
                  </a:lnTo>
                  <a:lnTo>
                    <a:pt x="812800" y="279281"/>
                  </a:lnTo>
                  <a:close/>
                </a:path>
              </a:pathLst>
            </a:custGeom>
            <a:solidFill>
              <a:srgbClr val="006AD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155575"/>
              <a:ext cx="711200" cy="199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049612" y="1451031"/>
            <a:ext cx="10147335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52"/>
              </a:lnSpc>
              <a:spcBef>
                <a:spcPct val="0"/>
              </a:spcBef>
            </a:pPr>
            <a:r>
              <a:rPr lang="en-US" sz="5793" dirty="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Arquitectura del Pipeline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04058" y="2134590"/>
            <a:ext cx="1445554" cy="137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6334548"/>
            <a:ext cx="2464323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32"/>
              </a:lnSpc>
              <a:spcBef>
                <a:spcPct val="0"/>
              </a:spcBef>
            </a:pPr>
            <a:r>
              <a:rPr lang="en-US" sz="2193" dirty="0" smtClean="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API SpaceFlight News</a:t>
            </a:r>
            <a:endParaRPr lang="en-US" sz="2193" u="sng" dirty="0">
              <a:solidFill>
                <a:srgbClr val="FF0000"/>
              </a:solidFill>
              <a:latin typeface="Archivo Black"/>
              <a:ea typeface="Archivo Black"/>
              <a:cs typeface="Archivo Black"/>
              <a:sym typeface="Archivo Black"/>
              <a:hlinkClick r:id="rId5" tooltip="https://www.spaceflightnewsapi.ne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273276" y="5064557"/>
            <a:ext cx="4423760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32"/>
              </a:lnSpc>
              <a:spcBef>
                <a:spcPct val="0"/>
              </a:spcBef>
            </a:pPr>
            <a:r>
              <a:rPr lang="en-US" sz="2193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INGESTA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73" y="5252362"/>
            <a:ext cx="1609524" cy="925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7407" y="1028700"/>
            <a:ext cx="16173852" cy="9066044"/>
            <a:chOff x="0" y="0"/>
            <a:chExt cx="4259780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71851" y="2264075"/>
            <a:ext cx="5987449" cy="5987449"/>
          </a:xfrm>
          <a:custGeom>
            <a:avLst/>
            <a:gdLst/>
            <a:ahLst/>
            <a:cxnLst/>
            <a:rect l="l" t="t" r="r" b="b"/>
            <a:pathLst>
              <a:path w="5987449" h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55220" y="571500"/>
            <a:ext cx="7880381" cy="9372598"/>
            <a:chOff x="0" y="941547"/>
            <a:chExt cx="3849598" cy="4578553"/>
          </a:xfrm>
        </p:grpSpPr>
        <p:sp>
          <p:nvSpPr>
            <p:cNvPr id="7" name="Freeform 7"/>
            <p:cNvSpPr/>
            <p:nvPr/>
          </p:nvSpPr>
          <p:spPr>
            <a:xfrm>
              <a:off x="0" y="941547"/>
              <a:ext cx="3849598" cy="4578553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b="-6050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5130990" y="5798284"/>
            <a:ext cx="4722948" cy="4344779"/>
          </a:xfrm>
          <a:custGeom>
            <a:avLst/>
            <a:gdLst/>
            <a:ahLst/>
            <a:cxnLst/>
            <a:rect l="l" t="t" r="r" b="b"/>
            <a:pathLst>
              <a:path w="4722948" h="4344779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703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62245" y="0"/>
            <a:ext cx="1124350" cy="3511232"/>
            <a:chOff x="0" y="0"/>
            <a:chExt cx="296125" cy="9247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53442" y="3531621"/>
            <a:ext cx="7761957" cy="6412477"/>
          </a:xfrm>
          <a:custGeom>
            <a:avLst/>
            <a:gdLst/>
            <a:ahLst/>
            <a:cxnLst/>
            <a:rect l="l" t="t" r="r" b="b"/>
            <a:pathLst>
              <a:path w="8036928" h="5904291">
                <a:moveTo>
                  <a:pt x="0" y="0"/>
                </a:moveTo>
                <a:lnTo>
                  <a:pt x="8036928" y="0"/>
                </a:lnTo>
                <a:lnTo>
                  <a:pt x="8036928" y="5904291"/>
                </a:lnTo>
                <a:lnTo>
                  <a:pt x="0" y="59042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04" r="-132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744538" y="1449537"/>
            <a:ext cx="11021365" cy="694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4"/>
              </a:lnSpc>
              <a:spcBef>
                <a:spcPct val="0"/>
              </a:spcBef>
            </a:pPr>
            <a:r>
              <a:rPr lang="en-US" sz="4529" dirty="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Flujo del PipeLine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4058" y="2134590"/>
            <a:ext cx="144555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38894" y="3065077"/>
            <a:ext cx="5821299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2"/>
              </a:lnSpc>
              <a:spcBef>
                <a:spcPct val="0"/>
              </a:spcBef>
            </a:pPr>
            <a:r>
              <a:rPr lang="en-US" sz="2193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TRANSFORMACIÓN DE DATOS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9449643" y="2195278"/>
            <a:ext cx="6155563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Explicación del Flujo: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1. Extracción de datos (extract_articles, extract_blogs, extract_reports):</a:t>
            </a:r>
          </a:p>
          <a:p>
            <a:r>
              <a:rPr lang="en-US" dirty="0">
                <a:solidFill>
                  <a:schemeClr val="bg1"/>
                </a:solidFill>
              </a:rPr>
              <a:t>   * Utiliza PythonOperator para obtener datos de la API y guardarlos en archivos temporales.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2. Limpieza y deduplicación con Spark (limpia_y_deduplica.py):</a:t>
            </a:r>
          </a:p>
          <a:p>
            <a:r>
              <a:rPr lang="en-US" dirty="0">
                <a:solidFill>
                  <a:schemeClr val="bg1"/>
                </a:solidFill>
              </a:rPr>
              <a:t>   * Ejecuta un script de Spark almacenado en Google Cloud Storage para limpiar y deduplicar los datos.</a:t>
            </a:r>
          </a:p>
          <a:p>
            <a:r>
              <a:rPr lang="en-US" dirty="0">
                <a:solidFill>
                  <a:schemeClr val="bg1"/>
                </a:solidFill>
              </a:rPr>
              <a:t>   * SparkSubmitOperator se conecta al cluster de Dataproc para ejecutar el trabajo.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3. Análisis y clasificación de temas </a:t>
            </a:r>
            <a:r>
              <a:rPr lang="en-US" b="1" dirty="0" smtClean="0">
                <a:solidFill>
                  <a:schemeClr val="bg1"/>
                </a:solidFill>
              </a:rPr>
              <a:t>(proceso_analisis.py identifica_topics.py):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* Estos trabajos de Spark realizan el análisis avanzado, extracción de palabras clave y clasificación de artículos.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4. Carga en BigQuery (</a:t>
            </a:r>
            <a:r>
              <a:rPr lang="en-US" b="1" dirty="0" smtClean="0">
                <a:solidFill>
                  <a:schemeClr val="bg1"/>
                </a:solidFill>
              </a:rPr>
              <a:t>cargue_data_procesada.py):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* Usa PythonOperator para cargar los datos procesados en BigQuery.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5. Generación de insights y actualización de dashboards (generacion_diaria_insights, actualiza_dashboards):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* Genera reportes diarios y actualiza los dashboards.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7407" y="1028700"/>
            <a:ext cx="16173852" cy="8229600"/>
            <a:chOff x="0" y="0"/>
            <a:chExt cx="4259780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11271851" y="2264075"/>
            <a:ext cx="5987449" cy="5987449"/>
          </a:xfrm>
          <a:custGeom>
            <a:avLst/>
            <a:gdLst/>
            <a:ahLst/>
            <a:cxnLst/>
            <a:rect l="l" t="t" r="r" b="b"/>
            <a:pathLst>
              <a:path w="5987449" h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b="-6050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5130990" y="5798284"/>
            <a:ext cx="4722948" cy="4344779"/>
          </a:xfrm>
          <a:custGeom>
            <a:avLst/>
            <a:gdLst/>
            <a:ahLst/>
            <a:cxnLst/>
            <a:rect l="l" t="t" r="r" b="b"/>
            <a:pathLst>
              <a:path w="4722948" h="4344779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703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62245" y="0"/>
            <a:ext cx="1124350" cy="3511232"/>
            <a:chOff x="0" y="0"/>
            <a:chExt cx="296125" cy="9247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961059" y="3515715"/>
            <a:ext cx="9294161" cy="3663787"/>
          </a:xfrm>
          <a:custGeom>
            <a:avLst/>
            <a:gdLst/>
            <a:ahLst/>
            <a:cxnLst/>
            <a:rect l="l" t="t" r="r" b="b"/>
            <a:pathLst>
              <a:path w="9294161" h="3663787">
                <a:moveTo>
                  <a:pt x="0" y="0"/>
                </a:moveTo>
                <a:lnTo>
                  <a:pt x="9294161" y="0"/>
                </a:lnTo>
                <a:lnTo>
                  <a:pt x="9294161" y="3663787"/>
                </a:lnTo>
                <a:lnTo>
                  <a:pt x="0" y="3663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71" r="-45575" b="-471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508915" y="3506190"/>
            <a:ext cx="7127778" cy="5752110"/>
          </a:xfrm>
          <a:custGeom>
            <a:avLst/>
            <a:gdLst/>
            <a:ahLst/>
            <a:cxnLst/>
            <a:rect l="l" t="t" r="r" b="b"/>
            <a:pathLst>
              <a:path w="7127778" h="5752110">
                <a:moveTo>
                  <a:pt x="0" y="0"/>
                </a:moveTo>
                <a:lnTo>
                  <a:pt x="7127778" y="0"/>
                </a:lnTo>
                <a:lnTo>
                  <a:pt x="7127778" y="5752110"/>
                </a:lnTo>
                <a:lnTo>
                  <a:pt x="0" y="5752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1925" b="-223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850518" y="1792063"/>
            <a:ext cx="11021365" cy="694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4"/>
              </a:lnSpc>
              <a:spcBef>
                <a:spcPct val="0"/>
              </a:spcBef>
            </a:pPr>
            <a:r>
              <a:rPr lang="en-US" sz="4529" dirty="0" err="1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Modelo</a:t>
            </a:r>
            <a:r>
              <a:rPr lang="en-US" sz="4529" dirty="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 de Datos en BigQuery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4058" y="2134590"/>
            <a:ext cx="144555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32730" y="2820390"/>
            <a:ext cx="5821299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2"/>
              </a:lnSpc>
              <a:spcBef>
                <a:spcPct val="0"/>
              </a:spcBef>
            </a:pPr>
            <a:r>
              <a:rPr lang="en-US" sz="2193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TRANSFORMACIÓN DE DATOS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7407" y="1028700"/>
            <a:ext cx="17333833" cy="9022019"/>
            <a:chOff x="0" y="0"/>
            <a:chExt cx="4565289" cy="23761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289" cy="2376170"/>
            </a:xfrm>
            <a:custGeom>
              <a:avLst/>
              <a:gdLst/>
              <a:ahLst/>
              <a:cxnLst/>
              <a:rect l="l" t="t" r="r" b="b"/>
              <a:pathLst>
                <a:path w="4565289" h="2376170">
                  <a:moveTo>
                    <a:pt x="0" y="0"/>
                  </a:moveTo>
                  <a:lnTo>
                    <a:pt x="4565289" y="0"/>
                  </a:lnTo>
                  <a:lnTo>
                    <a:pt x="4565289" y="2376170"/>
                  </a:lnTo>
                  <a:lnTo>
                    <a:pt x="0" y="2376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65289" cy="2423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71851" y="2264075"/>
            <a:ext cx="5987449" cy="5987449"/>
          </a:xfrm>
          <a:custGeom>
            <a:avLst/>
            <a:gdLst/>
            <a:ahLst/>
            <a:cxnLst/>
            <a:rect l="l" t="t" r="r" b="b"/>
            <a:pathLst>
              <a:path w="5987449" h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b="-6050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5130990" y="5798284"/>
            <a:ext cx="4722948" cy="4344779"/>
          </a:xfrm>
          <a:custGeom>
            <a:avLst/>
            <a:gdLst/>
            <a:ahLst/>
            <a:cxnLst/>
            <a:rect l="l" t="t" r="r" b="b"/>
            <a:pathLst>
              <a:path w="4722948" h="4344779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703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62245" y="0"/>
            <a:ext cx="1124350" cy="3511232"/>
            <a:chOff x="0" y="0"/>
            <a:chExt cx="296125" cy="9247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777407" y="3658222"/>
            <a:ext cx="2785189" cy="4929677"/>
          </a:xfrm>
          <a:custGeom>
            <a:avLst/>
            <a:gdLst/>
            <a:ahLst/>
            <a:cxnLst/>
            <a:rect l="l" t="t" r="r" b="b"/>
            <a:pathLst>
              <a:path w="2785189" h="4929677">
                <a:moveTo>
                  <a:pt x="0" y="0"/>
                </a:moveTo>
                <a:lnTo>
                  <a:pt x="2785189" y="0"/>
                </a:lnTo>
                <a:lnTo>
                  <a:pt x="2785189" y="4929677"/>
                </a:lnTo>
                <a:lnTo>
                  <a:pt x="0" y="49296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3" r="-29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668542" y="3658222"/>
            <a:ext cx="6914355" cy="4929677"/>
          </a:xfrm>
          <a:custGeom>
            <a:avLst/>
            <a:gdLst/>
            <a:ahLst/>
            <a:cxnLst/>
            <a:rect l="l" t="t" r="r" b="b"/>
            <a:pathLst>
              <a:path w="6914355" h="4929677">
                <a:moveTo>
                  <a:pt x="0" y="0"/>
                </a:moveTo>
                <a:lnTo>
                  <a:pt x="6914355" y="0"/>
                </a:lnTo>
                <a:lnTo>
                  <a:pt x="6914355" y="4929677"/>
                </a:lnTo>
                <a:lnTo>
                  <a:pt x="0" y="4929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503" t="-2890" r="-450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782922" y="3658222"/>
            <a:ext cx="7331138" cy="4929677"/>
          </a:xfrm>
          <a:custGeom>
            <a:avLst/>
            <a:gdLst/>
            <a:ahLst/>
            <a:cxnLst/>
            <a:rect l="l" t="t" r="r" b="b"/>
            <a:pathLst>
              <a:path w="7331138" h="4929677">
                <a:moveTo>
                  <a:pt x="0" y="0"/>
                </a:moveTo>
                <a:lnTo>
                  <a:pt x="7331138" y="0"/>
                </a:lnTo>
                <a:lnTo>
                  <a:pt x="7331138" y="4929677"/>
                </a:lnTo>
                <a:lnTo>
                  <a:pt x="0" y="49296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050" r="-125" b="-5530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266881" y="8137325"/>
            <a:ext cx="2201636" cy="1794420"/>
            <a:chOff x="0" y="0"/>
            <a:chExt cx="579855" cy="4726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79855" cy="472605"/>
            </a:xfrm>
            <a:custGeom>
              <a:avLst/>
              <a:gdLst/>
              <a:ahLst/>
              <a:cxnLst/>
              <a:rect l="l" t="t" r="r" b="b"/>
              <a:pathLst>
                <a:path w="579855" h="472605">
                  <a:moveTo>
                    <a:pt x="579855" y="236302"/>
                  </a:moveTo>
                  <a:lnTo>
                    <a:pt x="173455" y="0"/>
                  </a:lnTo>
                  <a:lnTo>
                    <a:pt x="173455" y="203200"/>
                  </a:lnTo>
                  <a:lnTo>
                    <a:pt x="0" y="203200"/>
                  </a:lnTo>
                  <a:lnTo>
                    <a:pt x="0" y="269405"/>
                  </a:lnTo>
                  <a:lnTo>
                    <a:pt x="173455" y="269405"/>
                  </a:lnTo>
                  <a:lnTo>
                    <a:pt x="173455" y="472605"/>
                  </a:lnTo>
                  <a:lnTo>
                    <a:pt x="579855" y="236302"/>
                  </a:lnTo>
                  <a:close/>
                </a:path>
              </a:pathLst>
            </a:custGeom>
            <a:solidFill>
              <a:srgbClr val="006AD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155575"/>
              <a:ext cx="478255" cy="113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269366" y="8137325"/>
            <a:ext cx="2201636" cy="1794420"/>
            <a:chOff x="0" y="0"/>
            <a:chExt cx="579855" cy="47260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79855" cy="472605"/>
            </a:xfrm>
            <a:custGeom>
              <a:avLst/>
              <a:gdLst/>
              <a:ahLst/>
              <a:cxnLst/>
              <a:rect l="l" t="t" r="r" b="b"/>
              <a:pathLst>
                <a:path w="579855" h="472605">
                  <a:moveTo>
                    <a:pt x="579855" y="236302"/>
                  </a:moveTo>
                  <a:lnTo>
                    <a:pt x="173455" y="0"/>
                  </a:lnTo>
                  <a:lnTo>
                    <a:pt x="173455" y="203200"/>
                  </a:lnTo>
                  <a:lnTo>
                    <a:pt x="0" y="203200"/>
                  </a:lnTo>
                  <a:lnTo>
                    <a:pt x="0" y="269405"/>
                  </a:lnTo>
                  <a:lnTo>
                    <a:pt x="173455" y="269405"/>
                  </a:lnTo>
                  <a:lnTo>
                    <a:pt x="173455" y="472605"/>
                  </a:lnTo>
                  <a:lnTo>
                    <a:pt x="579855" y="236302"/>
                  </a:lnTo>
                  <a:close/>
                </a:path>
              </a:pathLst>
            </a:custGeom>
            <a:solidFill>
              <a:srgbClr val="006AD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155575"/>
              <a:ext cx="478255" cy="113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839116" y="8586377"/>
            <a:ext cx="1976713" cy="1343846"/>
            <a:chOff x="0" y="0"/>
            <a:chExt cx="520616" cy="35393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20616" cy="353935"/>
            </a:xfrm>
            <a:custGeom>
              <a:avLst/>
              <a:gdLst/>
              <a:ahLst/>
              <a:cxnLst/>
              <a:rect l="l" t="t" r="r" b="b"/>
              <a:pathLst>
                <a:path w="520616" h="353935">
                  <a:moveTo>
                    <a:pt x="260308" y="0"/>
                  </a:moveTo>
                  <a:cubicBezTo>
                    <a:pt x="116544" y="0"/>
                    <a:pt x="0" y="79231"/>
                    <a:pt x="0" y="176967"/>
                  </a:cubicBezTo>
                  <a:cubicBezTo>
                    <a:pt x="0" y="274704"/>
                    <a:pt x="116544" y="353935"/>
                    <a:pt x="260308" y="353935"/>
                  </a:cubicBezTo>
                  <a:cubicBezTo>
                    <a:pt x="404072" y="353935"/>
                    <a:pt x="520616" y="274704"/>
                    <a:pt x="520616" y="176967"/>
                  </a:cubicBezTo>
                  <a:cubicBezTo>
                    <a:pt x="520616" y="79231"/>
                    <a:pt x="404072" y="0"/>
                    <a:pt x="260308" y="0"/>
                  </a:cubicBezTo>
                  <a:close/>
                </a:path>
              </a:pathLst>
            </a:custGeom>
            <a:solidFill>
              <a:srgbClr val="006ADA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48808" y="-14444"/>
              <a:ext cx="423000" cy="335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End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850518" y="1792063"/>
            <a:ext cx="13904136" cy="1379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4"/>
              </a:lnSpc>
            </a:pP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Integración con Machine Learning 🤖</a:t>
            </a:r>
          </a:p>
          <a:p>
            <a:pPr marL="0" lvl="0" indent="0" algn="l">
              <a:lnSpc>
                <a:spcPts val="5434"/>
              </a:lnSpc>
              <a:spcBef>
                <a:spcPct val="0"/>
              </a:spcBef>
            </a:pPr>
            <a:endParaRPr lang="en-US" sz="4529">
              <a:solidFill>
                <a:srgbClr val="71CBE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604058" y="2134590"/>
            <a:ext cx="144555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  <a:spcBef>
                <a:spcPct val="0"/>
              </a:spcBef>
            </a:pPr>
            <a:r>
              <a:rPr lang="es-CO" sz="9000" dirty="0" smtClean="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  <a:endParaRPr lang="en-US" sz="9000" dirty="0">
              <a:solidFill>
                <a:srgbClr val="0F1A38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400319" y="2995482"/>
            <a:ext cx="4928027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2"/>
              </a:lnSpc>
              <a:spcBef>
                <a:spcPct val="0"/>
              </a:spcBef>
            </a:pPr>
            <a:r>
              <a:rPr lang="en-US" sz="2193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ARQUITECTURA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7407" y="1028700"/>
            <a:ext cx="16173852" cy="9114363"/>
            <a:chOff x="0" y="0"/>
            <a:chExt cx="4259780" cy="2400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80" cy="2400491"/>
            </a:xfrm>
            <a:custGeom>
              <a:avLst/>
              <a:gdLst/>
              <a:ahLst/>
              <a:cxnLst/>
              <a:rect l="l" t="t" r="r" b="b"/>
              <a:pathLst>
                <a:path w="4259780" h="2400491">
                  <a:moveTo>
                    <a:pt x="0" y="0"/>
                  </a:moveTo>
                  <a:lnTo>
                    <a:pt x="4259780" y="0"/>
                  </a:lnTo>
                  <a:lnTo>
                    <a:pt x="4259780" y="2400491"/>
                  </a:lnTo>
                  <a:lnTo>
                    <a:pt x="0" y="24004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59780" cy="2448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71851" y="2264075"/>
            <a:ext cx="5987449" cy="5987449"/>
          </a:xfrm>
          <a:custGeom>
            <a:avLst/>
            <a:gdLst/>
            <a:ahLst/>
            <a:cxnLst/>
            <a:rect l="l" t="t" r="r" b="b"/>
            <a:pathLst>
              <a:path w="5987449" h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b="-6050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5130990" y="5798284"/>
            <a:ext cx="4722948" cy="4344779"/>
          </a:xfrm>
          <a:custGeom>
            <a:avLst/>
            <a:gdLst/>
            <a:ahLst/>
            <a:cxnLst/>
            <a:rect l="l" t="t" r="r" b="b"/>
            <a:pathLst>
              <a:path w="4722948" h="4344779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703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62245" y="0"/>
            <a:ext cx="1124350" cy="3511232"/>
            <a:chOff x="0" y="0"/>
            <a:chExt cx="296125" cy="9247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50518" y="1792063"/>
            <a:ext cx="11021365" cy="694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4"/>
              </a:lnSpc>
              <a:spcBef>
                <a:spcPct val="0"/>
              </a:spcBef>
            </a:pPr>
            <a:r>
              <a:rPr lang="en-US" sz="4529" dirty="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Análisis de Datos y Resultados 📊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4058" y="2134590"/>
            <a:ext cx="144555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  <a:spcBef>
                <a:spcPct val="0"/>
              </a:spcBef>
            </a:pPr>
            <a:r>
              <a:rPr lang="es-CO" sz="9000" dirty="0" smtClean="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5</a:t>
            </a:r>
            <a:endParaRPr lang="en-US" sz="9000" dirty="0">
              <a:solidFill>
                <a:srgbClr val="0F1A38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49612" y="2839440"/>
            <a:ext cx="4928027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2"/>
              </a:lnSpc>
              <a:spcBef>
                <a:spcPct val="0"/>
              </a:spcBef>
            </a:pPr>
            <a:r>
              <a:rPr lang="en-US" sz="2193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FUENTE DE NOTICIAS MAS INFLUYENTES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44777" y="2839440"/>
            <a:ext cx="4928027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2"/>
              </a:lnSpc>
              <a:spcBef>
                <a:spcPct val="0"/>
              </a:spcBef>
            </a:pPr>
            <a:r>
              <a:rPr lang="en-US" sz="2193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TENDENCIAS POR MES 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90" y="3692058"/>
            <a:ext cx="9579510" cy="6041848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10910789" y="3816166"/>
            <a:ext cx="9144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800" dirty="0" smtClean="0">
                <a:solidFill>
                  <a:schemeClr val="bg1"/>
                </a:solidFill>
              </a:rPr>
              <a:t>El </a:t>
            </a:r>
            <a:r>
              <a:rPr lang="es-ES" sz="2800" dirty="0">
                <a:solidFill>
                  <a:schemeClr val="bg1"/>
                </a:solidFill>
              </a:rPr>
              <a:t>tablero muestra el análisis de publicaciones sobre </a:t>
            </a:r>
            <a:r>
              <a:rPr lang="es-ES" sz="2800" dirty="0" err="1">
                <a:solidFill>
                  <a:schemeClr val="bg1"/>
                </a:solidFill>
              </a:rPr>
              <a:t>SpaceFlight</a:t>
            </a:r>
            <a:r>
              <a:rPr lang="es-ES" sz="2800" dirty="0">
                <a:solidFill>
                  <a:schemeClr val="bg1"/>
                </a:solidFill>
              </a:rPr>
              <a:t> entre 2024 y 2025. </a:t>
            </a:r>
            <a:r>
              <a:rPr lang="es-ES" sz="2800" b="1" dirty="0">
                <a:solidFill>
                  <a:schemeClr val="bg1"/>
                </a:solidFill>
              </a:rPr>
              <a:t>Octubre 2024 fue el mes con más publicaciones (704)</a:t>
            </a:r>
            <a:r>
              <a:rPr lang="es-ES" sz="2800" dirty="0">
                <a:solidFill>
                  <a:schemeClr val="bg1"/>
                </a:solidFill>
              </a:rPr>
              <a:t>, mientras que </a:t>
            </a:r>
            <a:r>
              <a:rPr lang="es-ES" sz="2800" b="1" dirty="0">
                <a:solidFill>
                  <a:schemeClr val="bg1"/>
                </a:solidFill>
              </a:rPr>
              <a:t>febrero 2025 tuvo la menor actividad (12)</a:t>
            </a:r>
            <a:r>
              <a:rPr lang="es-ES" sz="2800" dirty="0">
                <a:solidFill>
                  <a:schemeClr val="bg1"/>
                </a:solidFill>
              </a:rPr>
              <a:t>. </a:t>
            </a:r>
            <a:r>
              <a:rPr lang="es-ES" sz="2800" b="1" dirty="0">
                <a:solidFill>
                  <a:schemeClr val="bg1"/>
                </a:solidFill>
              </a:rPr>
              <a:t>Los artículos lideran el contenido con 5,000 publicaciones</a:t>
            </a:r>
            <a:r>
              <a:rPr lang="es-ES" sz="2800" dirty="0">
                <a:solidFill>
                  <a:schemeClr val="bg1"/>
                </a:solidFill>
              </a:rPr>
              <a:t>, seguido por reportes y blogs. </a:t>
            </a:r>
            <a:r>
              <a:rPr lang="es-ES" sz="2800" b="1" dirty="0">
                <a:solidFill>
                  <a:schemeClr val="bg1"/>
                </a:solidFill>
              </a:rPr>
              <a:t>NASA es la fuente más influyente con 3,086 publicaciones</a:t>
            </a:r>
            <a:r>
              <a:rPr lang="es-ES" sz="2800" dirty="0">
                <a:solidFill>
                  <a:schemeClr val="bg1"/>
                </a:solidFill>
              </a:rPr>
              <a:t>, destacando claramente sobre </a:t>
            </a:r>
            <a:r>
              <a:rPr lang="es-ES" sz="2800" dirty="0" err="1">
                <a:solidFill>
                  <a:schemeClr val="bg1"/>
                </a:solidFill>
              </a:rPr>
              <a:t>SpaceNews</a:t>
            </a:r>
            <a:r>
              <a:rPr lang="es-ES" sz="2800" dirty="0">
                <a:solidFill>
                  <a:schemeClr val="bg1"/>
                </a:solidFill>
              </a:rPr>
              <a:t> y </a:t>
            </a:r>
            <a:r>
              <a:rPr lang="es-ES" sz="2800" dirty="0" err="1">
                <a:solidFill>
                  <a:schemeClr val="bg1"/>
                </a:solidFill>
              </a:rPr>
              <a:t>Planetary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Society</a:t>
            </a:r>
            <a:r>
              <a:rPr lang="es-ES" sz="2800" dirty="0">
                <a:solidFill>
                  <a:schemeClr val="bg1"/>
                </a:solidFill>
              </a:rPr>
              <a:t>. El gráfico de tendencias refleja una caída notable en 2025.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2915</TotalTime>
  <Words>983</Words>
  <Application>Microsoft Office PowerPoint</Application>
  <PresentationFormat>Personalizado</PresentationFormat>
  <Paragraphs>134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Calibri</vt:lpstr>
      <vt:lpstr>Noto Sans</vt:lpstr>
      <vt:lpstr>Noto Sans Bold</vt:lpstr>
      <vt:lpstr>PT Serif Italics</vt:lpstr>
      <vt:lpstr>Arial</vt:lpstr>
      <vt:lpstr>Open Sauce</vt:lpstr>
      <vt:lpstr>Archivo Black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Presentacion Proyecto Pipelinea analsisis de Tendencias</dc:title>
  <dc:creator>USUARIO</dc:creator>
  <cp:lastModifiedBy>Juan Carlos Cortes Mendez - Contratista</cp:lastModifiedBy>
  <cp:revision>29</cp:revision>
  <dcterms:created xsi:type="dcterms:W3CDTF">2006-08-16T00:00:00Z</dcterms:created>
  <dcterms:modified xsi:type="dcterms:W3CDTF">2025-02-10T03:16:46Z</dcterms:modified>
  <dc:identifier>DAGd4ndwfSE</dc:identifier>
</cp:coreProperties>
</file>